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1" roundtripDataSignature="AMtx7mhdlY39+d7GtguQOOibAKgxo8NCi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customschemas.google.com/relationships/presentationmetadata" Target="metadata"/><Relationship Id="rId10" Type="http://schemas.openxmlformats.org/officeDocument/2006/relationships/slide" Target="slides/slide6.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8"/>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8"/>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7"/>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8"/>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8"/>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10"/>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0"/>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1"/>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1"/>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12"/>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2"/>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2"/>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2"/>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2"/>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5"/>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5"/>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6"/>
          <p:cNvSpPr/>
          <p:nvPr>
            <p:ph idx="2" type="pic"/>
          </p:nvPr>
        </p:nvSpPr>
        <p:spPr>
          <a:xfrm>
            <a:off x="5183188" y="987425"/>
            <a:ext cx="6172200" cy="4873625"/>
          </a:xfrm>
          <a:prstGeom prst="rect">
            <a:avLst/>
          </a:prstGeom>
          <a:noFill/>
          <a:ln>
            <a:noFill/>
          </a:ln>
        </p:spPr>
      </p:sp>
      <p:sp>
        <p:nvSpPr>
          <p:cNvPr id="64" name="Google Shape;64;p16"/>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I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nvSpPr>
        <p:spPr>
          <a:xfrm>
            <a:off x="3633705" y="4068566"/>
            <a:ext cx="6671275"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IN" sz="1800" u="none" cap="none" strike="noStrike">
                <a:solidFill>
                  <a:schemeClr val="dk1"/>
                </a:solidFill>
                <a:latin typeface="Calibri"/>
                <a:ea typeface="Calibri"/>
                <a:cs typeface="Calibri"/>
                <a:sym typeface="Calibri"/>
              </a:rPr>
              <a:t>PREPARED BY</a:t>
            </a:r>
            <a:endParaRPr/>
          </a:p>
          <a:p>
            <a:pPr indent="0" lvl="0" marL="0" marR="0" rtl="0" algn="l">
              <a:spcBef>
                <a:spcPts val="0"/>
              </a:spcBef>
              <a:spcAft>
                <a:spcPts val="0"/>
              </a:spcAft>
              <a:buNone/>
            </a:pPr>
            <a:r>
              <a:rPr lang="en-IN" sz="1800">
                <a:solidFill>
                  <a:schemeClr val="dk1"/>
                </a:solidFill>
                <a:latin typeface="Calibri"/>
                <a:ea typeface="Calibri"/>
                <a:cs typeface="Calibri"/>
                <a:sym typeface="Calibri"/>
              </a:rPr>
              <a:t>DR. KAMALIKA CHAKRABORTY</a:t>
            </a:r>
            <a:endParaRPr/>
          </a:p>
          <a:p>
            <a:pPr indent="0" lvl="0" marL="0" marR="0" rtl="0" algn="l">
              <a:spcBef>
                <a:spcPts val="0"/>
              </a:spcBef>
              <a:spcAft>
                <a:spcPts val="0"/>
              </a:spcAft>
              <a:buNone/>
            </a:pPr>
            <a:r>
              <a:rPr lang="en-IN" sz="1800">
                <a:solidFill>
                  <a:schemeClr val="dk1"/>
                </a:solidFill>
                <a:latin typeface="Calibri"/>
                <a:ea typeface="Calibri"/>
                <a:cs typeface="Calibri"/>
                <a:sym typeface="Calibri"/>
              </a:rPr>
              <a:t>ASSISTANT PROFESSOR (DEPARTMENT OF ECONOMICS)</a:t>
            </a:r>
            <a:endParaRPr/>
          </a:p>
          <a:p>
            <a:pPr indent="0" lvl="0" marL="0" marR="0" rtl="0" algn="l">
              <a:spcBef>
                <a:spcPts val="0"/>
              </a:spcBef>
              <a:spcAft>
                <a:spcPts val="0"/>
              </a:spcAft>
              <a:buNone/>
            </a:pPr>
            <a:r>
              <a:rPr lang="en-IN" sz="1800">
                <a:solidFill>
                  <a:schemeClr val="dk1"/>
                </a:solidFill>
                <a:latin typeface="Calibri"/>
                <a:ea typeface="Calibri"/>
                <a:cs typeface="Calibri"/>
                <a:sym typeface="Calibri"/>
              </a:rPr>
              <a:t>KHATRA ADIBASI MAHAVIDYALAYA, BANKURA, WEST BENGAL</a:t>
            </a:r>
            <a:endParaRPr sz="1800">
              <a:solidFill>
                <a:schemeClr val="dk1"/>
              </a:solidFill>
              <a:latin typeface="Calibri"/>
              <a:ea typeface="Calibri"/>
              <a:cs typeface="Calibri"/>
              <a:sym typeface="Calibri"/>
            </a:endParaRPr>
          </a:p>
        </p:txBody>
      </p:sp>
      <p:pic>
        <p:nvPicPr>
          <p:cNvPr descr="Khatra Adibasi Mahavidyalaya, Bankura, Bankura, West Bengal, India, Group  ID:- Contact Address, Phone, EMail, Website, Courses Offered, Admission" id="85" name="Google Shape;85;p1"/>
          <p:cNvPicPr preferRelativeResize="0"/>
          <p:nvPr/>
        </p:nvPicPr>
        <p:blipFill rotWithShape="1">
          <a:blip r:embed="rId3">
            <a:alphaModFix/>
          </a:blip>
          <a:srcRect b="0" l="0" r="0" t="0"/>
          <a:stretch/>
        </p:blipFill>
        <p:spPr>
          <a:xfrm>
            <a:off x="4653471" y="159166"/>
            <a:ext cx="2138469" cy="1423054"/>
          </a:xfrm>
          <a:prstGeom prst="rect">
            <a:avLst/>
          </a:prstGeom>
          <a:noFill/>
          <a:ln>
            <a:noFill/>
          </a:ln>
        </p:spPr>
      </p:pic>
      <p:sp>
        <p:nvSpPr>
          <p:cNvPr id="86" name="Google Shape;86;p1"/>
          <p:cNvSpPr txBox="1"/>
          <p:nvPr/>
        </p:nvSpPr>
        <p:spPr>
          <a:xfrm>
            <a:off x="4312339" y="3331871"/>
            <a:ext cx="342410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DATE OF LECTURE:  16/03/2022</a:t>
            </a:r>
            <a:endParaRPr/>
          </a:p>
        </p:txBody>
      </p:sp>
      <p:sp>
        <p:nvSpPr>
          <p:cNvPr id="87" name="Google Shape;87;p1"/>
          <p:cNvSpPr txBox="1"/>
          <p:nvPr/>
        </p:nvSpPr>
        <p:spPr>
          <a:xfrm>
            <a:off x="2877954" y="1712112"/>
            <a:ext cx="6317417"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IN" sz="2000">
                <a:solidFill>
                  <a:schemeClr val="dk1"/>
                </a:solidFill>
                <a:latin typeface="Arial"/>
                <a:ea typeface="Arial"/>
                <a:cs typeface="Arial"/>
                <a:sym typeface="Arial"/>
              </a:rPr>
              <a:t>COURSE: B.Sc. (PROGRAMME) IN ECONOMICS</a:t>
            </a:r>
            <a:endParaRPr/>
          </a:p>
        </p:txBody>
      </p:sp>
      <p:sp>
        <p:nvSpPr>
          <p:cNvPr id="88" name="Google Shape;88;p1"/>
          <p:cNvSpPr txBox="1"/>
          <p:nvPr/>
        </p:nvSpPr>
        <p:spPr>
          <a:xfrm>
            <a:off x="2059806" y="2191060"/>
            <a:ext cx="8142973"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IN" sz="1800">
                <a:solidFill>
                  <a:schemeClr val="dk1"/>
                </a:solidFill>
                <a:latin typeface="Arial"/>
                <a:ea typeface="Arial"/>
                <a:cs typeface="Arial"/>
                <a:sym typeface="Arial"/>
              </a:rPr>
              <a:t>PAPER NAME –</a:t>
            </a:r>
            <a:r>
              <a:rPr b="1" lang="en-IN" sz="1800">
                <a:solidFill>
                  <a:srgbClr val="0070C0"/>
                </a:solidFill>
                <a:latin typeface="Arial"/>
                <a:ea typeface="Arial"/>
                <a:cs typeface="Arial"/>
                <a:sym typeface="Arial"/>
              </a:rPr>
              <a:t>INDIAN ECONOMIC PLANNING AND POLICY ISSUES</a:t>
            </a:r>
            <a:endParaRPr b="1" sz="1800">
              <a:solidFill>
                <a:srgbClr val="0070C0"/>
              </a:solidFill>
              <a:latin typeface="Arial"/>
              <a:ea typeface="Arial"/>
              <a:cs typeface="Arial"/>
              <a:sym typeface="Arial"/>
            </a:endParaRPr>
          </a:p>
        </p:txBody>
      </p:sp>
      <p:sp>
        <p:nvSpPr>
          <p:cNvPr id="89" name="Google Shape;89;p1"/>
          <p:cNvSpPr txBox="1"/>
          <p:nvPr/>
        </p:nvSpPr>
        <p:spPr>
          <a:xfrm>
            <a:off x="1249826" y="2668182"/>
            <a:ext cx="9549125" cy="280076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IN" sz="1800">
                <a:solidFill>
                  <a:schemeClr val="dk1"/>
                </a:solidFill>
                <a:latin typeface="Arial"/>
                <a:ea typeface="Arial"/>
                <a:cs typeface="Arial"/>
                <a:sym typeface="Arial"/>
              </a:rPr>
              <a:t>		        </a:t>
            </a:r>
            <a:r>
              <a:rPr b="1" i="1" lang="en-IN" sz="1800">
                <a:solidFill>
                  <a:schemeClr val="dk1"/>
                </a:solidFill>
                <a:latin typeface="Arial"/>
                <a:ea typeface="Arial"/>
                <a:cs typeface="Arial"/>
                <a:sym typeface="Arial"/>
              </a:rPr>
              <a:t>TOPIC – </a:t>
            </a:r>
            <a:r>
              <a:rPr b="1" i="1" lang="en-IN" sz="1800">
                <a:solidFill>
                  <a:srgbClr val="0070C0"/>
                </a:solidFill>
                <a:latin typeface="Arial"/>
                <a:ea typeface="Arial"/>
                <a:cs typeface="Arial"/>
                <a:sym typeface="Arial"/>
              </a:rPr>
              <a:t>ECONOMIC REFORMS IN INDIA SINCE 1991</a:t>
            </a:r>
            <a:endParaRPr/>
          </a:p>
          <a:p>
            <a:pPr indent="0" lvl="0" marL="0" marR="0" rtl="0" algn="l">
              <a:spcBef>
                <a:spcPts val="0"/>
              </a:spcBef>
              <a:spcAft>
                <a:spcPts val="0"/>
              </a:spcAft>
              <a:buNone/>
            </a:pPr>
            <a:r>
              <a:rPr b="1" i="1" lang="en-IN" sz="1800">
                <a:solidFill>
                  <a:srgbClr val="FF0000"/>
                </a:solidFill>
                <a:latin typeface="Arial"/>
                <a:ea typeface="Arial"/>
                <a:cs typeface="Arial"/>
                <a:sym typeface="Arial"/>
              </a:rPr>
              <a:t>               </a:t>
            </a:r>
            <a:r>
              <a:rPr b="1" lang="en-IN" sz="1800">
                <a:solidFill>
                  <a:schemeClr val="dk1"/>
                </a:solidFill>
                <a:latin typeface="Arial"/>
                <a:ea typeface="Arial"/>
                <a:cs typeface="Arial"/>
                <a:sym typeface="Arial"/>
              </a:rPr>
              <a:t> YEAR- SECOND 	SEMESTER-4    SESSION -2021-2022</a:t>
            </a:r>
            <a:endParaRPr b="1" sz="2000">
              <a:solidFill>
                <a:schemeClr val="dk1"/>
              </a:solidFill>
              <a:latin typeface="Arial"/>
              <a:ea typeface="Arial"/>
              <a:cs typeface="Arial"/>
              <a:sym typeface="Arial"/>
            </a:endParaRPr>
          </a:p>
          <a:p>
            <a:pPr indent="0" lvl="0" marL="0" marR="0" rtl="0" algn="l">
              <a:spcBef>
                <a:spcPts val="0"/>
              </a:spcBef>
              <a:spcAft>
                <a:spcPts val="0"/>
              </a:spcAft>
              <a:buNone/>
            </a:pPr>
            <a:r>
              <a:t/>
            </a:r>
            <a:endParaRPr b="1" sz="2000">
              <a:solidFill>
                <a:schemeClr val="dk1"/>
              </a:solidFill>
              <a:latin typeface="Arial"/>
              <a:ea typeface="Arial"/>
              <a:cs typeface="Arial"/>
              <a:sym typeface="Arial"/>
            </a:endParaRPr>
          </a:p>
          <a:p>
            <a:pPr indent="0" lvl="0" marL="0" marR="0" rtl="0" algn="l">
              <a:spcBef>
                <a:spcPts val="0"/>
              </a:spcBef>
              <a:spcAft>
                <a:spcPts val="0"/>
              </a:spcAft>
              <a:buNone/>
            </a:pPr>
            <a:r>
              <a:t/>
            </a:r>
            <a:endParaRPr b="1" sz="2000">
              <a:solidFill>
                <a:schemeClr val="dk1"/>
              </a:solidFill>
              <a:latin typeface="Arial"/>
              <a:ea typeface="Arial"/>
              <a:cs typeface="Arial"/>
              <a:sym typeface="Arial"/>
            </a:endParaRPr>
          </a:p>
          <a:p>
            <a:pPr indent="0" lvl="0" marL="0" marR="0" rtl="0" algn="l">
              <a:spcBef>
                <a:spcPts val="0"/>
              </a:spcBef>
              <a:spcAft>
                <a:spcPts val="0"/>
              </a:spcAft>
              <a:buNone/>
            </a:pPr>
            <a:r>
              <a:t/>
            </a:r>
            <a:endParaRPr b="1" sz="2000">
              <a:solidFill>
                <a:schemeClr val="dk1"/>
              </a:solidFill>
              <a:latin typeface="Arial"/>
              <a:ea typeface="Arial"/>
              <a:cs typeface="Arial"/>
              <a:sym typeface="Arial"/>
            </a:endParaRPr>
          </a:p>
          <a:p>
            <a:pPr indent="0" lvl="0" marL="0" marR="0" rtl="0" algn="l">
              <a:spcBef>
                <a:spcPts val="0"/>
              </a:spcBef>
              <a:spcAft>
                <a:spcPts val="0"/>
              </a:spcAft>
              <a:buNone/>
            </a:pPr>
            <a:r>
              <a:t/>
            </a:r>
            <a:endParaRPr b="1" sz="2000">
              <a:solidFill>
                <a:schemeClr val="dk1"/>
              </a:solidFill>
              <a:latin typeface="Arial"/>
              <a:ea typeface="Arial"/>
              <a:cs typeface="Arial"/>
              <a:sym typeface="Arial"/>
            </a:endParaRPr>
          </a:p>
          <a:p>
            <a:pPr indent="0" lvl="0" marL="0" marR="0" rtl="0" algn="l">
              <a:spcBef>
                <a:spcPts val="0"/>
              </a:spcBef>
              <a:spcAft>
                <a:spcPts val="0"/>
              </a:spcAft>
              <a:buNone/>
            </a:pPr>
            <a:r>
              <a:t/>
            </a:r>
            <a:endParaRPr b="1" sz="2000">
              <a:solidFill>
                <a:schemeClr val="dk1"/>
              </a:solidFill>
              <a:latin typeface="Arial"/>
              <a:ea typeface="Arial"/>
              <a:cs typeface="Arial"/>
              <a:sym typeface="Arial"/>
            </a:endParaRPr>
          </a:p>
          <a:p>
            <a:pPr indent="0" lvl="0" marL="0" marR="0" rtl="0" algn="l">
              <a:spcBef>
                <a:spcPts val="0"/>
              </a:spcBef>
              <a:spcAft>
                <a:spcPts val="0"/>
              </a:spcAft>
              <a:buNone/>
            </a:pPr>
            <a:r>
              <a:t/>
            </a:r>
            <a:endParaRPr b="1" sz="2000">
              <a:solidFill>
                <a:schemeClr val="dk1"/>
              </a:solidFill>
              <a:latin typeface="Arial"/>
              <a:ea typeface="Arial"/>
              <a:cs typeface="Arial"/>
              <a:sym typeface="Arial"/>
            </a:endParaRPr>
          </a:p>
          <a:p>
            <a:pPr indent="0" lvl="0" marL="0" marR="0" rtl="0" algn="l">
              <a:spcBef>
                <a:spcPts val="0"/>
              </a:spcBef>
              <a:spcAft>
                <a:spcPts val="0"/>
              </a:spcAft>
              <a:buNone/>
            </a:pPr>
            <a:r>
              <a:t/>
            </a:r>
            <a:endParaRPr b="1" sz="2000">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
          <p:cNvSpPr txBox="1"/>
          <p:nvPr/>
        </p:nvSpPr>
        <p:spPr>
          <a:xfrm>
            <a:off x="1280160" y="702644"/>
            <a:ext cx="1555426"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IN" sz="3200">
                <a:solidFill>
                  <a:srgbClr val="FF0000"/>
                </a:solidFill>
                <a:latin typeface="Calibri"/>
                <a:ea typeface="Calibri"/>
                <a:cs typeface="Calibri"/>
                <a:sym typeface="Calibri"/>
              </a:rPr>
              <a:t>Concept</a:t>
            </a:r>
            <a:endParaRPr/>
          </a:p>
        </p:txBody>
      </p:sp>
      <p:sp>
        <p:nvSpPr>
          <p:cNvPr id="95" name="Google Shape;95;p2"/>
          <p:cNvSpPr txBox="1"/>
          <p:nvPr/>
        </p:nvSpPr>
        <p:spPr>
          <a:xfrm>
            <a:off x="500514" y="1636295"/>
            <a:ext cx="11363400" cy="310920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en-IN" sz="2800">
                <a:solidFill>
                  <a:schemeClr val="dk1"/>
                </a:solidFill>
                <a:latin typeface="Calibri"/>
                <a:ea typeface="Calibri"/>
                <a:cs typeface="Calibri"/>
                <a:sym typeface="Calibri"/>
              </a:rPr>
              <a:t>Economic reforms includes those changes in policies that aim at enhancing the efficiency of a country. In the year 1991, India witnessed a major shift in its economic policies, making it a turning point in the history of the Indian Economy. The severe Economic crisis suffered by India in 1991 was uncontrollable with the situation getting worse gradually. The result was that inflation reached its pinnacle with daily use commodities becoming extremely expensive, adversely affecting people. </a:t>
            </a:r>
            <a:endParaRPr b="1" sz="28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3"/>
          <p:cNvSpPr txBox="1"/>
          <p:nvPr/>
        </p:nvSpPr>
        <p:spPr>
          <a:xfrm>
            <a:off x="555057" y="279132"/>
            <a:ext cx="11636943" cy="107721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IN" sz="3200">
                <a:solidFill>
                  <a:srgbClr val="FF0000"/>
                </a:solidFill>
                <a:latin typeface="Calibri"/>
                <a:ea typeface="Calibri"/>
                <a:cs typeface="Calibri"/>
                <a:sym typeface="Calibri"/>
              </a:rPr>
              <a:t>Need for Economic Reforms in India </a:t>
            </a:r>
            <a:br>
              <a:rPr b="1" i="1" lang="en-IN" sz="3200">
                <a:solidFill>
                  <a:srgbClr val="FF0000"/>
                </a:solidFill>
                <a:latin typeface="Calibri"/>
                <a:ea typeface="Calibri"/>
                <a:cs typeface="Calibri"/>
                <a:sym typeface="Calibri"/>
              </a:rPr>
            </a:br>
            <a:endParaRPr b="1" i="1" sz="3200">
              <a:solidFill>
                <a:srgbClr val="FF0000"/>
              </a:solidFill>
              <a:latin typeface="Calibri"/>
              <a:ea typeface="Calibri"/>
              <a:cs typeface="Calibri"/>
              <a:sym typeface="Calibri"/>
            </a:endParaRPr>
          </a:p>
        </p:txBody>
      </p:sp>
      <p:sp>
        <p:nvSpPr>
          <p:cNvPr id="101" name="Google Shape;101;p3"/>
          <p:cNvSpPr txBox="1"/>
          <p:nvPr/>
        </p:nvSpPr>
        <p:spPr>
          <a:xfrm>
            <a:off x="413885" y="1058779"/>
            <a:ext cx="10934300" cy="5262979"/>
          </a:xfrm>
          <a:prstGeom prst="rect">
            <a:avLst/>
          </a:prstGeom>
          <a:noFill/>
          <a:ln>
            <a:noFill/>
          </a:ln>
        </p:spPr>
        <p:txBody>
          <a:bodyPr anchorCtr="0" anchor="t" bIns="45700" lIns="91425" spcFirstLastPara="1" rIns="91425" wrap="square" tIns="45700">
            <a:spAutoFit/>
          </a:bodyPr>
          <a:lstStyle/>
          <a:p>
            <a:pPr indent="-285750" lvl="0" marL="285750" marR="0" rtl="0" algn="just">
              <a:spcBef>
                <a:spcPts val="0"/>
              </a:spcBef>
              <a:spcAft>
                <a:spcPts val="0"/>
              </a:spcAft>
              <a:buClr>
                <a:schemeClr val="dk1"/>
              </a:buClr>
              <a:buSzPts val="2800"/>
              <a:buFont typeface="Noto Sans Symbols"/>
              <a:buChar char="⮚"/>
            </a:pPr>
            <a:r>
              <a:rPr b="1" lang="en-IN" sz="2800">
                <a:solidFill>
                  <a:schemeClr val="dk1"/>
                </a:solidFill>
                <a:latin typeface="Calibri"/>
                <a:ea typeface="Calibri"/>
                <a:cs typeface="Calibri"/>
                <a:sym typeface="Calibri"/>
              </a:rPr>
              <a:t> Unfavourable situation in BOP as imports exceeded exports</a:t>
            </a:r>
            <a:endParaRPr/>
          </a:p>
          <a:p>
            <a:pPr indent="-107950" lvl="0" marL="285750" marR="0" rtl="0" algn="just">
              <a:spcBef>
                <a:spcPts val="0"/>
              </a:spcBef>
              <a:spcAft>
                <a:spcPts val="0"/>
              </a:spcAft>
              <a:buClr>
                <a:schemeClr val="dk1"/>
              </a:buClr>
              <a:buSzPts val="2800"/>
              <a:buFont typeface="Noto Sans Symbols"/>
              <a:buNone/>
            </a:pPr>
            <a:r>
              <a:t/>
            </a:r>
            <a:endParaRPr b="1" sz="2800">
              <a:solidFill>
                <a:schemeClr val="dk1"/>
              </a:solidFill>
              <a:latin typeface="Calibri"/>
              <a:ea typeface="Calibri"/>
              <a:cs typeface="Calibri"/>
              <a:sym typeface="Calibri"/>
            </a:endParaRPr>
          </a:p>
          <a:p>
            <a:pPr indent="-285750" lvl="0" marL="285750" marR="0" rtl="0" algn="just">
              <a:spcBef>
                <a:spcPts val="0"/>
              </a:spcBef>
              <a:spcAft>
                <a:spcPts val="0"/>
              </a:spcAft>
              <a:buClr>
                <a:schemeClr val="dk1"/>
              </a:buClr>
              <a:buSzPts val="2800"/>
              <a:buFont typeface="Noto Sans Symbols"/>
              <a:buChar char="⮚"/>
            </a:pPr>
            <a:r>
              <a:rPr b="1" lang="en-IN" sz="2800">
                <a:solidFill>
                  <a:schemeClr val="dk1"/>
                </a:solidFill>
                <a:latin typeface="Calibri"/>
                <a:ea typeface="Calibri"/>
                <a:cs typeface="Calibri"/>
                <a:sym typeface="Calibri"/>
              </a:rPr>
              <a:t>Disappointing performance of the public sector</a:t>
            </a:r>
            <a:endParaRPr/>
          </a:p>
          <a:p>
            <a:pPr indent="-107950" lvl="0" marL="285750" marR="0" rtl="0" algn="just">
              <a:spcBef>
                <a:spcPts val="0"/>
              </a:spcBef>
              <a:spcAft>
                <a:spcPts val="0"/>
              </a:spcAft>
              <a:buClr>
                <a:schemeClr val="dk1"/>
              </a:buClr>
              <a:buSzPts val="2800"/>
              <a:buFont typeface="Noto Sans Symbols"/>
              <a:buNone/>
            </a:pPr>
            <a:r>
              <a:t/>
            </a:r>
            <a:endParaRPr b="1" sz="2800">
              <a:solidFill>
                <a:schemeClr val="dk1"/>
              </a:solidFill>
              <a:latin typeface="Calibri"/>
              <a:ea typeface="Calibri"/>
              <a:cs typeface="Calibri"/>
              <a:sym typeface="Calibri"/>
            </a:endParaRPr>
          </a:p>
          <a:p>
            <a:pPr indent="-285750" lvl="0" marL="285750" marR="0" rtl="0" algn="just">
              <a:spcBef>
                <a:spcPts val="0"/>
              </a:spcBef>
              <a:spcAft>
                <a:spcPts val="0"/>
              </a:spcAft>
              <a:buClr>
                <a:schemeClr val="dk1"/>
              </a:buClr>
              <a:buSzPts val="2800"/>
              <a:buFont typeface="Noto Sans Symbols"/>
              <a:buChar char="⮚"/>
            </a:pPr>
            <a:r>
              <a:rPr b="1" lang="en-IN" sz="2800">
                <a:solidFill>
                  <a:schemeClr val="dk1"/>
                </a:solidFill>
                <a:latin typeface="Calibri"/>
                <a:ea typeface="Calibri"/>
                <a:cs typeface="Calibri"/>
                <a:sym typeface="Calibri"/>
              </a:rPr>
              <a:t>Fall in exchange reserves to a very low level which were not sufficient for even a fortnight</a:t>
            </a:r>
            <a:endParaRPr/>
          </a:p>
          <a:p>
            <a:pPr indent="-107950" lvl="0" marL="285750" marR="0" rtl="0" algn="just">
              <a:spcBef>
                <a:spcPts val="0"/>
              </a:spcBef>
              <a:spcAft>
                <a:spcPts val="0"/>
              </a:spcAft>
              <a:buClr>
                <a:schemeClr val="dk1"/>
              </a:buClr>
              <a:buSzPts val="2800"/>
              <a:buFont typeface="Noto Sans Symbols"/>
              <a:buNone/>
            </a:pPr>
            <a:r>
              <a:t/>
            </a:r>
            <a:endParaRPr b="1" sz="2800">
              <a:solidFill>
                <a:schemeClr val="dk1"/>
              </a:solidFill>
              <a:latin typeface="Calibri"/>
              <a:ea typeface="Calibri"/>
              <a:cs typeface="Calibri"/>
              <a:sym typeface="Calibri"/>
            </a:endParaRPr>
          </a:p>
          <a:p>
            <a:pPr indent="-285750" lvl="0" marL="285750" marR="0" rtl="0" algn="just">
              <a:spcBef>
                <a:spcPts val="0"/>
              </a:spcBef>
              <a:spcAft>
                <a:spcPts val="0"/>
              </a:spcAft>
              <a:buClr>
                <a:schemeClr val="dk1"/>
              </a:buClr>
              <a:buSzPts val="2800"/>
              <a:buFont typeface="Noto Sans Symbols"/>
              <a:buChar char="⮚"/>
            </a:pPr>
            <a:r>
              <a:rPr b="1" lang="en-IN" sz="2800">
                <a:solidFill>
                  <a:schemeClr val="dk1"/>
                </a:solidFill>
                <a:latin typeface="Calibri"/>
                <a:ea typeface="Calibri"/>
                <a:cs typeface="Calibri"/>
                <a:sym typeface="Calibri"/>
              </a:rPr>
              <a:t>Government expenditure exceeded government revenue that led to government borrowing from public, banks and international financial institutions like IMF, World Bank etc.</a:t>
            </a:r>
            <a:endParaRPr/>
          </a:p>
          <a:p>
            <a:pPr indent="-107950" lvl="0" marL="285750" marR="0" rtl="0" algn="just">
              <a:spcBef>
                <a:spcPts val="0"/>
              </a:spcBef>
              <a:spcAft>
                <a:spcPts val="0"/>
              </a:spcAft>
              <a:buClr>
                <a:schemeClr val="dk1"/>
              </a:buClr>
              <a:buSzPts val="2800"/>
              <a:buFont typeface="Noto Sans Symbols"/>
              <a:buNone/>
            </a:pPr>
            <a:r>
              <a:t/>
            </a:r>
            <a:endParaRPr b="1" sz="2800">
              <a:solidFill>
                <a:schemeClr val="dk1"/>
              </a:solidFill>
              <a:latin typeface="Calibri"/>
              <a:ea typeface="Calibri"/>
              <a:cs typeface="Calibri"/>
              <a:sym typeface="Calibri"/>
            </a:endParaRPr>
          </a:p>
          <a:p>
            <a:pPr indent="-285750" lvl="0" marL="285750" marR="0" rtl="0" algn="just">
              <a:spcBef>
                <a:spcPts val="0"/>
              </a:spcBef>
              <a:spcAft>
                <a:spcPts val="0"/>
              </a:spcAft>
              <a:buClr>
                <a:schemeClr val="dk1"/>
              </a:buClr>
              <a:buSzPts val="2800"/>
              <a:buFont typeface="Noto Sans Symbols"/>
              <a:buChar char="⮚"/>
            </a:pPr>
            <a:r>
              <a:rPr b="1" lang="en-IN" sz="2800">
                <a:solidFill>
                  <a:schemeClr val="dk1"/>
                </a:solidFill>
                <a:latin typeface="Calibri"/>
                <a:ea typeface="Calibri"/>
                <a:cs typeface="Calibri"/>
                <a:sym typeface="Calibri"/>
              </a:rPr>
              <a:t> Controlling inflation was the need of the hour</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4"/>
          <p:cNvSpPr txBox="1"/>
          <p:nvPr/>
        </p:nvSpPr>
        <p:spPr>
          <a:xfrm>
            <a:off x="1280160" y="702644"/>
            <a:ext cx="9112559"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IN" sz="3200">
                <a:solidFill>
                  <a:srgbClr val="FF0000"/>
                </a:solidFill>
                <a:latin typeface="Calibri"/>
                <a:ea typeface="Calibri"/>
                <a:cs typeface="Calibri"/>
                <a:sym typeface="Calibri"/>
              </a:rPr>
              <a:t>Three main pillars of New Economic Reforms in India</a:t>
            </a:r>
            <a:endParaRPr/>
          </a:p>
        </p:txBody>
      </p:sp>
      <p:sp>
        <p:nvSpPr>
          <p:cNvPr id="107" name="Google Shape;107;p4"/>
          <p:cNvSpPr txBox="1"/>
          <p:nvPr/>
        </p:nvSpPr>
        <p:spPr>
          <a:xfrm>
            <a:off x="347870" y="1973179"/>
            <a:ext cx="11400182" cy="3539430"/>
          </a:xfrm>
          <a:prstGeom prst="rect">
            <a:avLst/>
          </a:prstGeom>
          <a:noFill/>
          <a:ln>
            <a:noFill/>
          </a:ln>
        </p:spPr>
        <p:txBody>
          <a:bodyPr anchorCtr="0" anchor="t" bIns="45700" lIns="91425" spcFirstLastPara="1" rIns="91425" wrap="square" tIns="45700">
            <a:spAutoFit/>
          </a:bodyPr>
          <a:lstStyle/>
          <a:p>
            <a:pPr indent="-285750" lvl="0" marL="285750" marR="0" rtl="0" algn="just">
              <a:spcBef>
                <a:spcPts val="0"/>
              </a:spcBef>
              <a:spcAft>
                <a:spcPts val="0"/>
              </a:spcAft>
              <a:buClr>
                <a:schemeClr val="dk1"/>
              </a:buClr>
              <a:buSzPts val="2800"/>
              <a:buFont typeface="Noto Sans Symbols"/>
              <a:buChar char="⮚"/>
            </a:pPr>
            <a:r>
              <a:rPr lang="en-IN" sz="2800">
                <a:solidFill>
                  <a:schemeClr val="dk1"/>
                </a:solidFill>
                <a:latin typeface="Calibri"/>
                <a:ea typeface="Calibri"/>
                <a:cs typeface="Calibri"/>
                <a:sym typeface="Calibri"/>
              </a:rPr>
              <a:t> </a:t>
            </a:r>
            <a:r>
              <a:rPr b="1" lang="en-IN" sz="2800">
                <a:solidFill>
                  <a:schemeClr val="dk1"/>
                </a:solidFill>
                <a:latin typeface="Calibri"/>
                <a:ea typeface="Calibri"/>
                <a:cs typeface="Calibri"/>
                <a:sym typeface="Calibri"/>
              </a:rPr>
              <a:t>Liberalisation: Breaking the bottlenecks and obstacles that persisted during the license-raj system. </a:t>
            </a:r>
            <a:endParaRPr/>
          </a:p>
          <a:p>
            <a:pPr indent="-107950" lvl="0" marL="285750" marR="0" rtl="0" algn="just">
              <a:spcBef>
                <a:spcPts val="0"/>
              </a:spcBef>
              <a:spcAft>
                <a:spcPts val="0"/>
              </a:spcAft>
              <a:buClr>
                <a:schemeClr val="dk1"/>
              </a:buClr>
              <a:buSzPts val="2800"/>
              <a:buFont typeface="Noto Sans Symbols"/>
              <a:buNone/>
            </a:pPr>
            <a:r>
              <a:t/>
            </a:r>
            <a:endParaRPr b="1" sz="2800">
              <a:solidFill>
                <a:schemeClr val="dk1"/>
              </a:solidFill>
              <a:latin typeface="Calibri"/>
              <a:ea typeface="Calibri"/>
              <a:cs typeface="Calibri"/>
              <a:sym typeface="Calibri"/>
            </a:endParaRPr>
          </a:p>
          <a:p>
            <a:pPr indent="-285750" lvl="0" marL="285750" marR="0" rtl="0" algn="just">
              <a:spcBef>
                <a:spcPts val="0"/>
              </a:spcBef>
              <a:spcAft>
                <a:spcPts val="0"/>
              </a:spcAft>
              <a:buClr>
                <a:schemeClr val="dk1"/>
              </a:buClr>
              <a:buSzPts val="2800"/>
              <a:buFont typeface="Noto Sans Symbols"/>
              <a:buChar char="⮚"/>
            </a:pPr>
            <a:r>
              <a:rPr b="1" lang="en-IN" sz="2800">
                <a:solidFill>
                  <a:schemeClr val="dk1"/>
                </a:solidFill>
                <a:latin typeface="Calibri"/>
                <a:ea typeface="Calibri"/>
                <a:cs typeface="Calibri"/>
                <a:sym typeface="Calibri"/>
              </a:rPr>
              <a:t>Privatisation: Allowing private players into those areas which were earlier dominated by the government.</a:t>
            </a:r>
            <a:endParaRPr/>
          </a:p>
          <a:p>
            <a:pPr indent="-107950" lvl="0" marL="285750" marR="0" rtl="0" algn="just">
              <a:spcBef>
                <a:spcPts val="0"/>
              </a:spcBef>
              <a:spcAft>
                <a:spcPts val="0"/>
              </a:spcAft>
              <a:buClr>
                <a:schemeClr val="dk1"/>
              </a:buClr>
              <a:buSzPts val="2800"/>
              <a:buFont typeface="Noto Sans Symbols"/>
              <a:buNone/>
            </a:pPr>
            <a:r>
              <a:t/>
            </a:r>
            <a:endParaRPr b="1" sz="2800">
              <a:solidFill>
                <a:schemeClr val="dk1"/>
              </a:solidFill>
              <a:latin typeface="Calibri"/>
              <a:ea typeface="Calibri"/>
              <a:cs typeface="Calibri"/>
              <a:sym typeface="Calibri"/>
            </a:endParaRPr>
          </a:p>
          <a:p>
            <a:pPr indent="-285750" lvl="0" marL="285750" marR="0" rtl="0" algn="just">
              <a:spcBef>
                <a:spcPts val="0"/>
              </a:spcBef>
              <a:spcAft>
                <a:spcPts val="0"/>
              </a:spcAft>
              <a:buClr>
                <a:schemeClr val="dk1"/>
              </a:buClr>
              <a:buSzPts val="2800"/>
              <a:buFont typeface="Noto Sans Symbols"/>
              <a:buChar char="⮚"/>
            </a:pPr>
            <a:r>
              <a:rPr b="1" lang="en-IN" sz="2800">
                <a:solidFill>
                  <a:schemeClr val="dk1"/>
                </a:solidFill>
                <a:latin typeface="Calibri"/>
                <a:ea typeface="Calibri"/>
                <a:cs typeface="Calibri"/>
                <a:sym typeface="Calibri"/>
              </a:rPr>
              <a:t>Globalisation: Opening up of Indian domestic economy for entry of foreign companies post 1991.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5"/>
          <p:cNvSpPr txBox="1"/>
          <p:nvPr/>
        </p:nvSpPr>
        <p:spPr>
          <a:xfrm>
            <a:off x="1001027" y="108665"/>
            <a:ext cx="563532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IN" sz="3200">
                <a:solidFill>
                  <a:srgbClr val="FF0000"/>
                </a:solidFill>
                <a:latin typeface="Calibri"/>
                <a:ea typeface="Calibri"/>
                <a:cs typeface="Calibri"/>
                <a:sym typeface="Calibri"/>
              </a:rPr>
              <a:t>Steps taken under Liberalisation</a:t>
            </a:r>
            <a:endParaRPr/>
          </a:p>
        </p:txBody>
      </p:sp>
      <p:sp>
        <p:nvSpPr>
          <p:cNvPr id="113" name="Google Shape;113;p5"/>
          <p:cNvSpPr txBox="1"/>
          <p:nvPr/>
        </p:nvSpPr>
        <p:spPr>
          <a:xfrm>
            <a:off x="837398" y="885930"/>
            <a:ext cx="6407053" cy="1938992"/>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2400"/>
              <a:buFont typeface="Noto Sans Symbols"/>
              <a:buChar char="❑"/>
            </a:pPr>
            <a:r>
              <a:rPr b="1" lang="en-IN" sz="2400">
                <a:solidFill>
                  <a:schemeClr val="dk1"/>
                </a:solidFill>
                <a:latin typeface="Calibri"/>
                <a:ea typeface="Calibri"/>
                <a:cs typeface="Calibri"/>
                <a:sym typeface="Calibri"/>
              </a:rPr>
              <a:t>Reforms in the Foreign Exchange sector</a:t>
            </a:r>
            <a:endParaRPr/>
          </a:p>
          <a:p>
            <a:pPr indent="-285750" lvl="0" marL="285750" marR="0" rtl="0" algn="l">
              <a:spcBef>
                <a:spcPts val="0"/>
              </a:spcBef>
              <a:spcAft>
                <a:spcPts val="0"/>
              </a:spcAft>
              <a:buClr>
                <a:schemeClr val="dk1"/>
              </a:buClr>
              <a:buSzPts val="2400"/>
              <a:buFont typeface="Noto Sans Symbols"/>
              <a:buChar char="❑"/>
            </a:pPr>
            <a:r>
              <a:rPr b="1" lang="en-IN" sz="2400">
                <a:solidFill>
                  <a:schemeClr val="dk1"/>
                </a:solidFill>
                <a:latin typeface="Calibri"/>
                <a:ea typeface="Calibri"/>
                <a:cs typeface="Calibri"/>
                <a:sym typeface="Calibri"/>
              </a:rPr>
              <a:t>Tax reforms</a:t>
            </a:r>
            <a:endParaRPr/>
          </a:p>
          <a:p>
            <a:pPr indent="-285750" lvl="0" marL="285750" marR="0" rtl="0" algn="l">
              <a:spcBef>
                <a:spcPts val="0"/>
              </a:spcBef>
              <a:spcAft>
                <a:spcPts val="0"/>
              </a:spcAft>
              <a:buClr>
                <a:schemeClr val="dk1"/>
              </a:buClr>
              <a:buSzPts val="2400"/>
              <a:buFont typeface="Noto Sans Symbols"/>
              <a:buChar char="❑"/>
            </a:pPr>
            <a:r>
              <a:rPr b="1" lang="en-IN" sz="2400">
                <a:solidFill>
                  <a:schemeClr val="dk1"/>
                </a:solidFill>
                <a:latin typeface="Calibri"/>
                <a:ea typeface="Calibri"/>
                <a:cs typeface="Calibri"/>
                <a:sym typeface="Calibri"/>
              </a:rPr>
              <a:t>Delicensing of the Industrial sector</a:t>
            </a:r>
            <a:endParaRPr/>
          </a:p>
          <a:p>
            <a:pPr indent="-285750" lvl="0" marL="285750" marR="0" rtl="0" algn="l">
              <a:spcBef>
                <a:spcPts val="0"/>
              </a:spcBef>
              <a:spcAft>
                <a:spcPts val="0"/>
              </a:spcAft>
              <a:buClr>
                <a:schemeClr val="dk1"/>
              </a:buClr>
              <a:buSzPts val="2400"/>
              <a:buFont typeface="Noto Sans Symbols"/>
              <a:buChar char="❑"/>
            </a:pPr>
            <a:r>
              <a:rPr b="1" lang="en-IN" sz="2400">
                <a:solidFill>
                  <a:schemeClr val="dk1"/>
                </a:solidFill>
                <a:latin typeface="Calibri"/>
                <a:ea typeface="Calibri"/>
                <a:cs typeface="Calibri"/>
                <a:sym typeface="Calibri"/>
              </a:rPr>
              <a:t>Financial sector reforms</a:t>
            </a:r>
            <a:endParaRPr/>
          </a:p>
          <a:p>
            <a:pPr indent="-285750" lvl="0" marL="285750" marR="0" rtl="0" algn="l">
              <a:spcBef>
                <a:spcPts val="0"/>
              </a:spcBef>
              <a:spcAft>
                <a:spcPts val="0"/>
              </a:spcAft>
              <a:buClr>
                <a:schemeClr val="dk1"/>
              </a:buClr>
              <a:buSzPts val="2400"/>
              <a:buFont typeface="Noto Sans Symbols"/>
              <a:buChar char="❑"/>
            </a:pPr>
            <a:r>
              <a:rPr b="1" lang="en-IN" sz="2400">
                <a:solidFill>
                  <a:schemeClr val="dk1"/>
                </a:solidFill>
                <a:latin typeface="Calibri"/>
                <a:ea typeface="Calibri"/>
                <a:cs typeface="Calibri"/>
                <a:sym typeface="Calibri"/>
              </a:rPr>
              <a:t>Trade and Investment Policy reforms</a:t>
            </a:r>
            <a:endParaRPr/>
          </a:p>
        </p:txBody>
      </p:sp>
      <p:sp>
        <p:nvSpPr>
          <p:cNvPr id="114" name="Google Shape;114;p5"/>
          <p:cNvSpPr txBox="1"/>
          <p:nvPr/>
        </p:nvSpPr>
        <p:spPr>
          <a:xfrm>
            <a:off x="914399" y="3530139"/>
            <a:ext cx="10722543" cy="1200329"/>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en-IN" sz="2400">
                <a:solidFill>
                  <a:srgbClr val="273239"/>
                </a:solidFill>
                <a:latin typeface="Calibri"/>
                <a:ea typeface="Calibri"/>
                <a:cs typeface="Calibri"/>
                <a:sym typeface="Calibri"/>
              </a:rPr>
              <a:t>S</a:t>
            </a:r>
            <a:r>
              <a:rPr b="1" i="0" lang="en-IN" sz="2400" u="none" cap="none" strike="noStrike">
                <a:solidFill>
                  <a:srgbClr val="273239"/>
                </a:solidFill>
                <a:latin typeface="Calibri"/>
                <a:ea typeface="Calibri"/>
                <a:cs typeface="Calibri"/>
                <a:sym typeface="Calibri"/>
              </a:rPr>
              <a:t>elling up the shares of public sector undertakings to private players i.e. transfer of ownership or management to private companies, either partially or entirely.</a:t>
            </a:r>
            <a:br>
              <a:rPr b="1" i="0" lang="en-IN" sz="2400" u="none" cap="none" strike="noStrike">
                <a:solidFill>
                  <a:srgbClr val="273239"/>
                </a:solidFill>
                <a:latin typeface="Calibri"/>
                <a:ea typeface="Calibri"/>
                <a:cs typeface="Calibri"/>
                <a:sym typeface="Calibri"/>
              </a:rPr>
            </a:br>
            <a:endParaRPr b="1" sz="2400">
              <a:solidFill>
                <a:schemeClr val="dk1"/>
              </a:solidFill>
              <a:latin typeface="Calibri"/>
              <a:ea typeface="Calibri"/>
              <a:cs typeface="Calibri"/>
              <a:sym typeface="Calibri"/>
            </a:endParaRPr>
          </a:p>
        </p:txBody>
      </p:sp>
      <p:sp>
        <p:nvSpPr>
          <p:cNvPr id="115" name="Google Shape;115;p5"/>
          <p:cNvSpPr txBox="1"/>
          <p:nvPr/>
        </p:nvSpPr>
        <p:spPr>
          <a:xfrm>
            <a:off x="837398" y="2844225"/>
            <a:ext cx="569322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IN" sz="3200">
                <a:solidFill>
                  <a:srgbClr val="FF0000"/>
                </a:solidFill>
                <a:latin typeface="Calibri"/>
                <a:ea typeface="Calibri"/>
                <a:cs typeface="Calibri"/>
                <a:sym typeface="Calibri"/>
              </a:rPr>
              <a:t>Steps taken under Privatisation</a:t>
            </a:r>
            <a:endParaRPr/>
          </a:p>
        </p:txBody>
      </p:sp>
      <p:sp>
        <p:nvSpPr>
          <p:cNvPr id="116" name="Google Shape;116;p5"/>
          <p:cNvSpPr txBox="1"/>
          <p:nvPr/>
        </p:nvSpPr>
        <p:spPr>
          <a:xfrm>
            <a:off x="837397" y="4334537"/>
            <a:ext cx="5593647"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IN" sz="3200">
                <a:solidFill>
                  <a:srgbClr val="FF0000"/>
                </a:solidFill>
                <a:latin typeface="Calibri"/>
                <a:ea typeface="Calibri"/>
                <a:cs typeface="Calibri"/>
                <a:sym typeface="Calibri"/>
              </a:rPr>
              <a:t>Steps taken under Globalisation</a:t>
            </a:r>
            <a:endParaRPr/>
          </a:p>
        </p:txBody>
      </p:sp>
      <p:sp>
        <p:nvSpPr>
          <p:cNvPr id="117" name="Google Shape;117;p5"/>
          <p:cNvSpPr txBox="1"/>
          <p:nvPr/>
        </p:nvSpPr>
        <p:spPr>
          <a:xfrm>
            <a:off x="837397" y="5101389"/>
            <a:ext cx="11238646" cy="830997"/>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en-IN" sz="2400">
                <a:solidFill>
                  <a:schemeClr val="dk1"/>
                </a:solidFill>
                <a:latin typeface="Calibri"/>
                <a:ea typeface="Calibri"/>
                <a:cs typeface="Calibri"/>
                <a:sym typeface="Calibri"/>
              </a:rPr>
              <a:t>Globalisation implies unification of domestic economy with world economy. Outsourcing was a fall out of globalisation</a:t>
            </a:r>
            <a:r>
              <a:rPr lang="en-IN" sz="1800">
                <a:solidFill>
                  <a:schemeClr val="dk1"/>
                </a:solidFill>
                <a:latin typeface="Calibri"/>
                <a:ea typeface="Calibri"/>
                <a:cs typeface="Calibri"/>
                <a:sym typeface="Calibri"/>
              </a:rPr>
              <a: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6"/>
          <p:cNvSpPr txBox="1"/>
          <p:nvPr/>
        </p:nvSpPr>
        <p:spPr>
          <a:xfrm>
            <a:off x="5274644" y="2628781"/>
            <a:ext cx="2313390" cy="80021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IN" sz="2800">
                <a:solidFill>
                  <a:schemeClr val="dk1"/>
                </a:solidFill>
                <a:latin typeface="Arial"/>
                <a:ea typeface="Arial"/>
                <a:cs typeface="Arial"/>
                <a:sym typeface="Arial"/>
              </a:rPr>
              <a:t>THANK YOU</a:t>
            </a:r>
            <a:endParaRPr b="1" i="1" sz="2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2022-12-16T18:41:21Z</dcterms:created>
  <dc:creator>Kamalika Chakraborty</dc:creator>
</cp:coreProperties>
</file>